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A7D413-C6FD-4B1E-971E-EFBD91AF0D75}"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2512659492"/>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A7D413-C6FD-4B1E-971E-EFBD91AF0D75}"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392362954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A7D413-C6FD-4B1E-971E-EFBD91AF0D75}"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86980821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A7D413-C6FD-4B1E-971E-EFBD91AF0D75}"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390292638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A7D413-C6FD-4B1E-971E-EFBD91AF0D75}"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213159882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A7D413-C6FD-4B1E-971E-EFBD91AF0D75}"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330023366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A7D413-C6FD-4B1E-971E-EFBD91AF0D75}" type="datetimeFigureOut">
              <a:rPr lang="en-US" smtClean="0"/>
              <a:t>12/29/2018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318116493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A7D413-C6FD-4B1E-971E-EFBD91AF0D75}" type="datetimeFigureOut">
              <a:rPr lang="en-US" smtClean="0"/>
              <a:t>12/29/2018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416946331"/>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7D413-C6FD-4B1E-971E-EFBD91AF0D75}" type="datetimeFigureOut">
              <a:rPr lang="en-US" smtClean="0"/>
              <a:t>12/29/2018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3586194826"/>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A7D413-C6FD-4B1E-971E-EFBD91AF0D75}"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26672088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A7D413-C6FD-4B1E-971E-EFBD91AF0D75}"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60395-94B3-42CC-81A4-90C5BE427587}" type="slidenum">
              <a:rPr lang="en-US" smtClean="0"/>
              <a:t>‹#›</a:t>
            </a:fld>
            <a:endParaRPr lang="en-US"/>
          </a:p>
        </p:txBody>
      </p:sp>
    </p:spTree>
    <p:extLst>
      <p:ext uri="{BB962C8B-B14F-4D97-AF65-F5344CB8AC3E}">
        <p14:creationId xmlns:p14="http://schemas.microsoft.com/office/powerpoint/2010/main" val="1543246101"/>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rgbClr val="DFEED6"/>
            </a:gs>
            <a:gs pos="67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7D413-C6FD-4B1E-971E-EFBD91AF0D75}" type="datetimeFigureOut">
              <a:rPr lang="en-US" smtClean="0"/>
              <a:t>12/29/2018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60395-94B3-42CC-81A4-90C5BE427587}" type="slidenum">
              <a:rPr lang="en-US" smtClean="0"/>
              <a:t>‹#›</a:t>
            </a:fld>
            <a:endParaRPr lang="en-US"/>
          </a:p>
        </p:txBody>
      </p:sp>
    </p:spTree>
    <p:extLst>
      <p:ext uri="{BB962C8B-B14F-4D97-AF65-F5344CB8AC3E}">
        <p14:creationId xmlns:p14="http://schemas.microsoft.com/office/powerpoint/2010/main" val="2187085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www.wesleyjohnston.com/users/ireland/past/pre_norman_history/iron_age.htm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ebookcentral-proquest-com.proxygsu-gor1.galileo.usg.edu/lib/gordonstate/reader.action?docID=1733985&amp;ppg=40"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ebookcentral-proquest-com.proxygsu-gor1.galileo.usg.edu/lib/gordonstate/reader.action?docID=1733985&amp;ppg=40"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Celtic Invasion…or Not</a:t>
            </a: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4750581"/>
      </p:ext>
    </p:extLst>
  </p:cSld>
  <p:clrMapOvr>
    <a:masterClrMapping/>
  </p:clrMapOvr>
  <p:transition spd="slow" advTm="662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5"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557036"/>
            <a:ext cx="10515600" cy="5811838"/>
          </a:xfrm>
        </p:spPr>
        <p:txBody>
          <a:bodyPr>
            <a:normAutofit/>
          </a:bodyPr>
          <a:lstStyle/>
          <a:p>
            <a:pPr marL="0" indent="0">
              <a:buNone/>
            </a:pPr>
            <a:r>
              <a:rPr lang="en-US" sz="2000" dirty="0" smtClean="0"/>
              <a:t>The traditional view (and we’re not talking about mythology here; we’re talking about historical study) is that the Celts invaded Ireland around 400 B.C.  Most who adhere to that theory agree that it wasn’t a violent invasion.  Wesley Johnston maintains that the Celts “must have arrived in sufficiently large numbers to obliterate the existing culture in Ireland within a few hundred years” </a:t>
            </a:r>
            <a:r>
              <a:rPr lang="en-US" sz="1600" dirty="0" smtClean="0"/>
              <a:t>(</a:t>
            </a:r>
            <a:r>
              <a:rPr lang="en-US" sz="1600" dirty="0" smtClean="0">
                <a:hlinkClick r:id="rId5"/>
              </a:rPr>
              <a:t>http://www.wesleyjohnston.com/users/ireland/past/pre_norman_history/iron_age.html</a:t>
            </a:r>
            <a:r>
              <a:rPr lang="en-US" sz="1600" dirty="0" smtClean="0"/>
              <a:t>). </a:t>
            </a:r>
            <a:endParaRPr lang="en-US" sz="1800" dirty="0" smtClean="0"/>
          </a:p>
          <a:p>
            <a:pPr marL="0" indent="0">
              <a:buNone/>
            </a:pPr>
            <a:endParaRPr lang="en-US" sz="1800" dirty="0"/>
          </a:p>
          <a:p>
            <a:pPr marL="0" indent="0">
              <a:buNone/>
            </a:pPr>
            <a:r>
              <a:rPr lang="en-US" sz="2000" dirty="0" smtClean="0"/>
              <a:t>“Obliterate” is probably an overstatement, even for a traditionalist.  “Assimilate” would be better.  </a:t>
            </a:r>
            <a:r>
              <a:rPr lang="en-US" sz="2000" i="1" dirty="0" smtClean="0"/>
              <a:t>If</a:t>
            </a:r>
            <a:r>
              <a:rPr lang="en-US" sz="2000" dirty="0" smtClean="0"/>
              <a:t> the Celts invaded Ireland, there would have been a mingling of cultures, although one could easily have predominated.  Johnston goes on to say that “current academic opinion </a:t>
            </a:r>
            <a:r>
              <a:rPr lang="en-US" sz="2000" dirty="0" err="1" smtClean="0"/>
              <a:t>favours</a:t>
            </a:r>
            <a:r>
              <a:rPr lang="en-US" sz="2000" dirty="0" smtClean="0"/>
              <a:t> the theory that the Celts arrived in Ireland over the course of several centuries.”  That would explain how Ireland became “so Celtic,” although Johnston is woefully behind the times in his statement about current academic opinion.  His sources range from 1972 to 2000, and tracing ancestry through DNA is more recent than the year 2000--&amp; is an evolving science.</a:t>
            </a:r>
          </a:p>
          <a:p>
            <a:pPr marL="0" indent="0">
              <a:buNone/>
            </a:pPr>
            <a:endParaRPr lang="en-US" sz="2000" dirty="0"/>
          </a:p>
          <a:p>
            <a:pPr marL="0" indent="0">
              <a:buNone/>
            </a:pPr>
            <a:r>
              <a:rPr lang="en-US" sz="2000" dirty="0" smtClean="0"/>
              <a:t>OK, back to the statement on the final slide about the origins of the Irish: “today’s Irishmen cannot trace their DNA back to the Celts we’ve been studying.”  If that’s true (and, as was just mentioned, tracing ancestry through DNA is a relatively new procedure), where did we miss the boat?  Why do we call Ireland Celtic?  What exactly does “Celtic” mean?</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6731856"/>
      </p:ext>
    </p:extLst>
  </p:cSld>
  <p:clrMapOvr>
    <a:masterClrMapping/>
  </p:clrMapOvr>
  <p:transition spd="slow" advTm="8450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6272742"/>
          </a:xfrm>
        </p:spPr>
        <p:txBody>
          <a:bodyPr/>
          <a:lstStyle/>
          <a:p>
            <a:pPr marL="0" indent="0">
              <a:buNone/>
            </a:pPr>
            <a:r>
              <a:rPr lang="en-US" dirty="0" smtClean="0"/>
              <a:t>When we think “Celtic,” we usually think of the pretty symbols.  When we think more broadly, we think of all things Irish &amp; Scottish.  We certainly don’t think of anything on the continent, where the </a:t>
            </a:r>
            <a:r>
              <a:rPr lang="en-US" dirty="0" err="1" smtClean="0"/>
              <a:t>Keltoi</a:t>
            </a:r>
            <a:r>
              <a:rPr lang="en-US" dirty="0" smtClean="0"/>
              <a:t> originated.</a:t>
            </a:r>
          </a:p>
          <a:p>
            <a:pPr marL="0" indent="0">
              <a:buNone/>
            </a:pPr>
            <a:endParaRPr lang="en-US" dirty="0"/>
          </a:p>
          <a:p>
            <a:pPr marL="0" indent="0">
              <a:buNone/>
            </a:pPr>
            <a:r>
              <a:rPr lang="en-US" dirty="0" smtClean="0"/>
              <a:t>The peoples of Europe, remember, traveled quite a bit for people who had no fuel other than grass, wind, &amp; elbow grease.  All the different improvements—the use of bronze &amp; then iron, farming, etc.—spread across the continent (sometimes having begun in Asia) and to Ireland.  If farming techniques can spread, so can culture.</a:t>
            </a:r>
          </a:p>
          <a:p>
            <a:pPr marL="0" indent="0">
              <a:buNone/>
            </a:pPr>
            <a:endParaRPr lang="en-US" dirty="0"/>
          </a:p>
          <a:p>
            <a:pPr marL="0" indent="0">
              <a:buNone/>
            </a:pPr>
            <a:r>
              <a:rPr lang="en-US" dirty="0" smtClean="0"/>
              <a:t>Contrary to what Johnston claims, current academic theory is actually that there was never any wholesale Celtic invasion of Ireland.  Traders introduced Celtic culture and, more importantly, a Celtic language.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9542912"/>
      </p:ext>
    </p:extLst>
  </p:cSld>
  <p:clrMapOvr>
    <a:masterClrMapping/>
  </p:clrMapOvr>
  <p:transition spd="slow" advTm="4859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fontScale="77500" lnSpcReduction="20000"/>
          </a:bodyPr>
          <a:lstStyle/>
          <a:p>
            <a:pPr marL="0" indent="0">
              <a:buNone/>
            </a:pPr>
            <a:r>
              <a:rPr lang="en-US" dirty="0" smtClean="0"/>
              <a:t>Language is an important consideration in the question “did the Celts invade Ireland or not?”  Michael Newton compares (in an e-mail) the </a:t>
            </a:r>
            <a:r>
              <a:rPr lang="en-US" dirty="0" err="1" smtClean="0"/>
              <a:t>Celticization</a:t>
            </a:r>
            <a:r>
              <a:rPr lang="en-US" dirty="0" smtClean="0"/>
              <a:t> of Ireland with the Hispanicization of Latin America.  Think of Mexico: how many Mexicans are of Spanish origin?  Even just thinking of the physical features of the Mexicans we know &amp; have seen, we realize that most are of Aztec/native American descent.  But their native language is Spanish.  The Spanish arrived and Hispanicized the locals; now the number of those descended from the Spanish is tiny compared to the Hispanicized descendants of the Aztecs.</a:t>
            </a:r>
          </a:p>
          <a:p>
            <a:pPr marL="0" indent="0">
              <a:buNone/>
            </a:pPr>
            <a:endParaRPr lang="en-US" dirty="0"/>
          </a:p>
          <a:p>
            <a:pPr marL="0" indent="0">
              <a:buNone/>
            </a:pPr>
            <a:r>
              <a:rPr lang="en-US" dirty="0" smtClean="0"/>
              <a:t>There’s one major problem with the claim that what happened to Mexico (in particular &amp; Latin America as a whole) is what happened to Ireland and the other countries we now consider Celtic: the Spanish actually invaded &amp; attacked Mexico.  That’s a significant difference.  While a people may like the artistic style of another culture &amp; adopt it, language is an entirely different matter.  </a:t>
            </a:r>
          </a:p>
          <a:p>
            <a:pPr marL="0" indent="0">
              <a:buNone/>
            </a:pPr>
            <a:endParaRPr lang="en-US" dirty="0"/>
          </a:p>
          <a:p>
            <a:pPr marL="0" indent="0">
              <a:buNone/>
            </a:pPr>
            <a:r>
              <a:rPr lang="en-US" dirty="0" smtClean="0"/>
              <a:t>You will probably agree that people are resistant to speaking a language other than the language with which they’ve grown up.  There has to be a reason for learning a second language.  The Spanish invaded Mexico with a vengeance and killed tens of thousands of Aztecs, in spite of being far outnumbered.  The Aztecs believed that Cortés was their legendary god, Quetzalcoatl, and essentially opened the door for him.  To say that the Spanish dominated the Aztecs is an understatement, &amp; if you want to get along with your god &amp; those who now rule you, you learn to speak their language.</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2453853"/>
      </p:ext>
    </p:extLst>
  </p:cSld>
  <p:clrMapOvr>
    <a:masterClrMapping/>
  </p:clrMapOvr>
  <p:transition spd="slow" advTm="9514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552891"/>
            <a:ext cx="10515600" cy="5811838"/>
          </a:xfrm>
        </p:spPr>
        <p:txBody>
          <a:bodyPr>
            <a:normAutofit lnSpcReduction="10000"/>
          </a:bodyPr>
          <a:lstStyle/>
          <a:p>
            <a:pPr marL="0" indent="0">
              <a:buNone/>
            </a:pPr>
            <a:r>
              <a:rPr lang="en-US" dirty="0" smtClean="0"/>
              <a:t>If we accept the relatively new theory that has come about because of the lack of Celtic DNA in the Irish, we have to believe that Ireland began speaking the language of some traders to the island. Mallory states (p. 286) that “one of the most plausible mechanisms for language shift during the target period was the appearance &amp; spread of hillforts and a class of elite warriors c.1000 B.C.  The rise of Iron Age ritual </a:t>
            </a:r>
            <a:r>
              <a:rPr lang="en-US" dirty="0" err="1" smtClean="0"/>
              <a:t>centres</a:t>
            </a:r>
            <a:r>
              <a:rPr lang="en-US" dirty="0" smtClean="0"/>
              <a:t> in the first centuries B.C. may also have been a vehicle for language shift.”  Hillforts, remember, are believed to have been elite </a:t>
            </a:r>
            <a:r>
              <a:rPr lang="en-US" dirty="0" err="1" smtClean="0"/>
              <a:t>centres</a:t>
            </a:r>
            <a:r>
              <a:rPr lang="en-US" dirty="0" smtClean="0"/>
              <a:t> for learning and/or important ceremonies.  Another theory is that Celtic became a lingua franca (common language) for trade during the Bronze Age.</a:t>
            </a:r>
          </a:p>
          <a:p>
            <a:pPr marL="0" indent="0">
              <a:buNone/>
            </a:pPr>
            <a:endParaRPr lang="en-US" dirty="0"/>
          </a:p>
          <a:p>
            <a:pPr marL="0" indent="0">
              <a:buNone/>
            </a:pPr>
            <a:r>
              <a:rPr lang="en-US" dirty="0" smtClean="0"/>
              <a:t>The Celtic language is going to get its own slide show, so we won’t go into any more detail here.  Suffice it to say that, no matter what DNA shows, the question of why all Irish spoke Gaelic once upon a time is something that cannot be brushed aside.</a:t>
            </a:r>
          </a:p>
          <a:p>
            <a:pPr marL="0" indent="0">
              <a:buNone/>
            </a:pPr>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3563877"/>
      </p:ext>
    </p:extLst>
  </p:cSld>
  <p:clrMapOvr>
    <a:masterClrMapping/>
  </p:clrMapOvr>
  <p:transition spd="slow" advTm="5916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95111" y="365125"/>
            <a:ext cx="11413067" cy="6250164"/>
          </a:xfrm>
        </p:spPr>
        <p:txBody>
          <a:bodyPr/>
          <a:lstStyle/>
          <a:p>
            <a:pPr marL="0" indent="0">
              <a:buNone/>
            </a:pPr>
            <a:r>
              <a:rPr lang="en-US" dirty="0" smtClean="0"/>
              <a:t>So where are we now?  </a:t>
            </a:r>
          </a:p>
          <a:p>
            <a:pPr marL="514350" indent="-514350">
              <a:buAutoNum type="arabicPeriod"/>
            </a:pPr>
            <a:r>
              <a:rPr lang="en-US" dirty="0" smtClean="0"/>
              <a:t>The Irish are (apparently) not, by &amp; large, the biological descendants of the continental Celts.</a:t>
            </a:r>
          </a:p>
          <a:p>
            <a:pPr marL="514350" indent="-514350">
              <a:buAutoNum type="arabicPeriod"/>
            </a:pPr>
            <a:r>
              <a:rPr lang="en-US" dirty="0" smtClean="0"/>
              <a:t>For about 1400-1600 years (from approximately 400 B.C. until 1200 A.D.), Celtic (in the form of Gaelic) was the language of Ireland. (We don’t know the language of the pre-historic inhabitants.)</a:t>
            </a:r>
          </a:p>
          <a:p>
            <a:pPr marL="514350" indent="-514350">
              <a:buAutoNum type="arabicPeriod"/>
            </a:pPr>
            <a:r>
              <a:rPr lang="en-US" dirty="0" smtClean="0"/>
              <a:t>We call the culture of Ireland Celtic.</a:t>
            </a:r>
          </a:p>
          <a:p>
            <a:pPr marL="514350" indent="-514350">
              <a:buAutoNum type="arabicPeriod"/>
            </a:pPr>
            <a:endParaRPr lang="en-US" dirty="0"/>
          </a:p>
          <a:p>
            <a:pPr marL="0" indent="0">
              <a:buNone/>
            </a:pPr>
            <a:r>
              <a:rPr lang="en-US" dirty="0" smtClean="0"/>
              <a:t>The first thing we have to accept is the powerful influence of the Celts, regardless of how few of them may actually have set foot on the island &amp; reproduced.  The next thing we have to accept (and this will probably come as a surprise) is the neo-</a:t>
            </a:r>
            <a:r>
              <a:rPr lang="en-US" dirty="0" err="1" smtClean="0"/>
              <a:t>Celticization</a:t>
            </a:r>
            <a:r>
              <a:rPr lang="en-US" dirty="0" smtClean="0"/>
              <a:t> of Ireland.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1301245"/>
      </p:ext>
    </p:extLst>
  </p:cSld>
  <p:clrMapOvr>
    <a:masterClrMapping/>
  </p:clrMapOvr>
  <p:transition spd="slow" advTm="4984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fontScale="70000" lnSpcReduction="20000"/>
          </a:bodyPr>
          <a:lstStyle/>
          <a:p>
            <a:pPr marL="0" indent="0">
              <a:buNone/>
            </a:pPr>
            <a:r>
              <a:rPr lang="en-US" dirty="0" smtClean="0"/>
              <a:t>The people of Ireland did not call themselves Celts before the 17</a:t>
            </a:r>
            <a:r>
              <a:rPr lang="en-US" baseline="30000" dirty="0" smtClean="0"/>
              <a:t>th</a:t>
            </a:r>
            <a:r>
              <a:rPr lang="en-US" dirty="0" smtClean="0"/>
              <a:t> century.  The names for the various Celtic languages had not been coined (nor, for that matter, had the term “Celtic language”).  After the spread of the Roman Empire (which conquered Britain but not Ireland), the Irish identified themselves less &amp; less with the Celtic tribes that had had such a powerful influence on them that they’d adopted their language.</a:t>
            </a:r>
          </a:p>
          <a:p>
            <a:pPr marL="0" indent="0">
              <a:buNone/>
            </a:pPr>
            <a:endParaRPr lang="en-US" dirty="0"/>
          </a:p>
          <a:p>
            <a:pPr marL="0" indent="0">
              <a:buNone/>
            </a:pPr>
            <a:r>
              <a:rPr lang="en-US" dirty="0" smtClean="0"/>
              <a:t>A Welshman named Edward </a:t>
            </a:r>
            <a:r>
              <a:rPr lang="en-US" dirty="0" err="1" smtClean="0"/>
              <a:t>Lhuyd</a:t>
            </a:r>
            <a:r>
              <a:rPr lang="en-US" dirty="0" smtClean="0"/>
              <a:t>, born in 1660, did a historical study of Britain &amp; proposed that the Welsh &amp; the English had a different historical identity.  At the time, they spoke different languages, after all.  His </a:t>
            </a:r>
            <a:r>
              <a:rPr lang="en-US" dirty="0" err="1" smtClean="0"/>
              <a:t>Archaeologia</a:t>
            </a:r>
            <a:r>
              <a:rPr lang="en-US" dirty="0" smtClean="0"/>
              <a:t> Britannica, published in 1707, underwhelmed the academic world.  A romantic view of history was the fashion at the time, and </a:t>
            </a:r>
            <a:r>
              <a:rPr lang="en-US" dirty="0" err="1" smtClean="0"/>
              <a:t>Lhuyd’s</a:t>
            </a:r>
            <a:r>
              <a:rPr lang="en-US" dirty="0" smtClean="0"/>
              <a:t> work was a scientific study &amp; comparison of the Welsh, Gaelic, Cornish, &amp; Breton languages.  He believed that a study of the languages laid the groundwork for studying history.  But unfortunately for </a:t>
            </a:r>
            <a:r>
              <a:rPr lang="en-US" dirty="0" err="1" smtClean="0"/>
              <a:t>Lhuyd</a:t>
            </a:r>
            <a:r>
              <a:rPr lang="en-US" dirty="0" smtClean="0"/>
              <a:t>, he was way ahead of his time.  It wasn’t until the 19</a:t>
            </a:r>
            <a:r>
              <a:rPr lang="en-US" baseline="30000" dirty="0" smtClean="0"/>
              <a:t>th</a:t>
            </a:r>
            <a:r>
              <a:rPr lang="en-US" dirty="0" smtClean="0"/>
              <a:t> century that the comparative study of languages really took hold, and his contemporaries didn’t have the patience to study &amp; appreciate his work, so the rest of his manuscripts remained unpublished.</a:t>
            </a:r>
          </a:p>
          <a:p>
            <a:pPr marL="0" indent="0">
              <a:buNone/>
            </a:pPr>
            <a:endParaRPr lang="en-US" dirty="0"/>
          </a:p>
          <a:p>
            <a:pPr marL="0" indent="0">
              <a:buNone/>
            </a:pPr>
            <a:r>
              <a:rPr lang="en-US" dirty="0" smtClean="0"/>
              <a:t>However, </a:t>
            </a:r>
            <a:r>
              <a:rPr lang="en-US" dirty="0" err="1" smtClean="0"/>
              <a:t>Lhuyd</a:t>
            </a:r>
            <a:r>
              <a:rPr lang="en-US" dirty="0" smtClean="0"/>
              <a:t> is now credited for having tied together the studies of the antiquarians (those who study objects of the past) of his time.  Until this period, “the European view of the past was dominated by stories from the Bible and the Greek and Roman classics, and popular myths and legends, such as the tales of King Arthur.  There was little attempt to distinguish fact from fiction” </a:t>
            </a:r>
            <a:r>
              <a:rPr lang="en-US" sz="2300" dirty="0" smtClean="0"/>
              <a:t>(</a:t>
            </a:r>
            <a:r>
              <a:rPr lang="en-US" sz="2300" dirty="0" smtClean="0">
                <a:hlinkClick r:id="rId5"/>
              </a:rPr>
              <a:t>https://ebookcentral-proquest-com.proxygsu-gor1.galileo.usg.edu/lib/gordonstate/reader.action?docID=1733985&amp;ppg=40</a:t>
            </a:r>
            <a:r>
              <a:rPr lang="en-US" sz="2300" dirty="0" smtClean="0"/>
              <a:t>)</a:t>
            </a:r>
            <a:r>
              <a:rPr lang="en-US" dirty="0" smtClean="0"/>
              <a:t>. So antiquarianism was a new field of study at the time.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0540402"/>
      </p:ext>
    </p:extLst>
  </p:cSld>
  <p:clrMapOvr>
    <a:masterClrMapping/>
  </p:clrMapOvr>
  <p:transition spd="slow" advTm="11163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fontScale="85000" lnSpcReduction="20000"/>
          </a:bodyPr>
          <a:lstStyle/>
          <a:p>
            <a:pPr marL="0" indent="0">
              <a:buNone/>
            </a:pPr>
            <a:r>
              <a:rPr lang="en-US" dirty="0" smtClean="0"/>
              <a:t>It’s important to remember that, up until now, no one called themselves Celts.  Also, people recognized similarities between languages, but until </a:t>
            </a:r>
            <a:r>
              <a:rPr lang="en-US" dirty="0" err="1" smtClean="0"/>
              <a:t>Lhuyd’s</a:t>
            </a:r>
            <a:r>
              <a:rPr lang="en-US" dirty="0" smtClean="0"/>
              <a:t> work, there was no attempt to understand or track those similarities. </a:t>
            </a:r>
          </a:p>
          <a:p>
            <a:pPr marL="0" indent="0">
              <a:buNone/>
            </a:pPr>
            <a:endParaRPr lang="en-US" dirty="0"/>
          </a:p>
          <a:p>
            <a:pPr marL="0" indent="0">
              <a:buNone/>
            </a:pPr>
            <a:r>
              <a:rPr lang="en-US" dirty="0" smtClean="0"/>
              <a:t>George Buchanan (1506-1582) had been one of the first to use the word “Celt” and that was to describe “a people of southern Gaul, some of whom had migrated, via Spain, to Ireland. It was from their language that Gaelic had developed” (</a:t>
            </a:r>
            <a:r>
              <a:rPr lang="en-US" sz="1800" dirty="0" smtClean="0">
                <a:hlinkClick r:id="rId5"/>
              </a:rPr>
              <a:t>https://ebookcentral-proquest-com.proxygsu-gor1.galileo.usg.edu/lib/gordonstate/reader.action?docID=1733985&amp;ppg=40</a:t>
            </a:r>
            <a:r>
              <a:rPr lang="en-US" dirty="0" smtClean="0"/>
              <a:t>).  He did not recognize Welsh, Cornish, or Breton as Celtic languages, however, &amp; therefore did not consider the speakers of those languages to be Celts.  </a:t>
            </a:r>
            <a:r>
              <a:rPr lang="en-US" dirty="0" err="1" smtClean="0"/>
              <a:t>Lhuyd’s</a:t>
            </a:r>
            <a:r>
              <a:rPr lang="en-US" dirty="0" smtClean="0"/>
              <a:t> work changed that.</a:t>
            </a:r>
          </a:p>
          <a:p>
            <a:pPr marL="0" indent="0">
              <a:buNone/>
            </a:pPr>
            <a:endParaRPr lang="en-US" dirty="0"/>
          </a:p>
          <a:p>
            <a:pPr marL="0" indent="0">
              <a:buNone/>
            </a:pPr>
            <a:r>
              <a:rPr lang="en-US" dirty="0" smtClean="0"/>
              <a:t>Wales, just a small part of the island, felt as if it were in constant danger of being swallowed up by England.  They saw themselves as descendants of the Britons, the original inhabitants of Britain.  (Britain, remember, had been conquered by the Roman Empire and later by Germanic tribes, most notably the Angles, from which we derive the word “English.”  The occupants of Wales were those who fled from those invasions.)  As Hay says so aptly, “the link between language &amp; identity is a close one.”  Between them, Buchanan &amp; </a:t>
            </a:r>
            <a:r>
              <a:rPr lang="en-US" dirty="0" err="1" smtClean="0"/>
              <a:t>Lhuyd</a:t>
            </a:r>
            <a:r>
              <a:rPr lang="en-US" dirty="0" smtClean="0"/>
              <a:t> gave the Welsh, Irish, Scottish, Cornish, Manx, &amp; Bretons their own identity: they became Celtic.</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9431669"/>
      </p:ext>
    </p:extLst>
  </p:cSld>
  <p:clrMapOvr>
    <a:masterClrMapping/>
  </p:clrMapOvr>
  <p:transition spd="slow" advTm="8152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4"/>
            <a:ext cx="10515600" cy="6137275"/>
          </a:xfrm>
        </p:spPr>
        <p:txBody>
          <a:bodyPr>
            <a:normAutofit fontScale="92500" lnSpcReduction="20000"/>
          </a:bodyPr>
          <a:lstStyle/>
          <a:p>
            <a:pPr marL="0" indent="0">
              <a:buNone/>
            </a:pPr>
            <a:r>
              <a:rPr lang="en-US" dirty="0" smtClean="0"/>
              <a:t>Are those people descendants of the continental Celts?  DNA would suggest not.  Even so, their languages give them more of a claim to that name than any modern-day people.  There isn’t any doubt today that the modern Celtic languages came from the same mother language as </a:t>
            </a:r>
            <a:r>
              <a:rPr lang="en-US" dirty="0" err="1" smtClean="0"/>
              <a:t>Gaulish</a:t>
            </a:r>
            <a:r>
              <a:rPr lang="en-US" dirty="0" smtClean="0"/>
              <a:t> &amp; the other ancient languages spoken by the </a:t>
            </a:r>
            <a:r>
              <a:rPr lang="en-US" dirty="0" err="1" smtClean="0"/>
              <a:t>Keltoi</a:t>
            </a:r>
            <a:r>
              <a:rPr lang="en-US" dirty="0" smtClean="0"/>
              <a:t>.  (Unfortunately, today’s languages have to fight to avoid extinction.)</a:t>
            </a:r>
          </a:p>
          <a:p>
            <a:pPr marL="0" indent="0">
              <a:buNone/>
            </a:pPr>
            <a:endParaRPr lang="en-US" dirty="0"/>
          </a:p>
          <a:p>
            <a:pPr marL="0" indent="0">
              <a:buNone/>
            </a:pPr>
            <a:r>
              <a:rPr lang="en-US" dirty="0" smtClean="0"/>
              <a:t>Interest in all things Celtic exploded, &amp; 18</a:t>
            </a:r>
            <a:r>
              <a:rPr lang="en-US" baseline="30000" dirty="0" smtClean="0"/>
              <a:t>th</a:t>
            </a:r>
            <a:r>
              <a:rPr lang="en-US" dirty="0" smtClean="0"/>
              <a:t>-century Europe went through a period of what came to be called “</a:t>
            </a:r>
            <a:r>
              <a:rPr lang="en-US" dirty="0" err="1" smtClean="0"/>
              <a:t>Celtomania</a:t>
            </a:r>
            <a:r>
              <a:rPr lang="en-US" dirty="0" smtClean="0"/>
              <a:t>.”  Not coincidentally, in all likelihood, that was also the Romantic period of art, literature, music, etc., and if you’ve </a:t>
            </a:r>
            <a:r>
              <a:rPr lang="en-US" smtClean="0"/>
              <a:t>studied Romanticism, </a:t>
            </a:r>
            <a:r>
              <a:rPr lang="en-US" dirty="0" smtClean="0"/>
              <a:t>you understand why Celtic history &amp; legends would appeal to the people of the time.</a:t>
            </a:r>
          </a:p>
          <a:p>
            <a:pPr marL="0" indent="0">
              <a:buNone/>
            </a:pPr>
            <a:endParaRPr lang="en-US" dirty="0"/>
          </a:p>
          <a:p>
            <a:pPr marL="0" indent="0">
              <a:buNone/>
            </a:pPr>
            <a:r>
              <a:rPr lang="en-US" dirty="0" err="1" smtClean="0"/>
              <a:t>Celtomania</a:t>
            </a:r>
            <a:r>
              <a:rPr lang="en-US" dirty="0" smtClean="0"/>
              <a:t> died down as Romanticism dissolved into Realism, but it has never come close to fading into obscurity.  Presumably, you’re taking this course because of your interest in Celtic heritage, not because it was something that fit into your schedule.  And now you know that everything you thought you knew about Celtic culture is a result of linguistic study &amp; the </a:t>
            </a:r>
            <a:r>
              <a:rPr lang="en-US" dirty="0" err="1" smtClean="0"/>
              <a:t>Celtomania</a:t>
            </a:r>
            <a:r>
              <a:rPr lang="en-US" dirty="0" smtClean="0"/>
              <a:t> that took hold of Romantic Europe.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6591518"/>
      </p:ext>
    </p:extLst>
  </p:cSld>
  <p:clrMapOvr>
    <a:masterClrMapping/>
  </p:clrMapOvr>
  <p:transition spd="slow" advTm="7354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3747</TotalTime>
  <Words>1833</Words>
  <Application>Microsoft Office PowerPoint</Application>
  <PresentationFormat>Widescreen</PresentationFormat>
  <Paragraphs>40</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Celtic Invasion…or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Guffey</dc:creator>
  <cp:lastModifiedBy>Karen Guffey</cp:lastModifiedBy>
  <cp:revision>42</cp:revision>
  <dcterms:created xsi:type="dcterms:W3CDTF">2018-04-28T16:05:21Z</dcterms:created>
  <dcterms:modified xsi:type="dcterms:W3CDTF">2018-12-29T16:53:09Z</dcterms:modified>
</cp:coreProperties>
</file>